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1" r:id="rId6"/>
    <p:sldId id="285" r:id="rId7"/>
    <p:sldId id="289" r:id="rId8"/>
    <p:sldId id="286" r:id="rId9"/>
    <p:sldId id="287" r:id="rId10"/>
    <p:sldId id="288" r:id="rId11"/>
    <p:sldId id="276" r:id="rId12"/>
    <p:sldId id="297" r:id="rId13"/>
    <p:sldId id="263" r:id="rId14"/>
    <p:sldId id="264" r:id="rId15"/>
    <p:sldId id="262" r:id="rId16"/>
    <p:sldId id="284" r:id="rId17"/>
    <p:sldId id="275" r:id="rId18"/>
    <p:sldId id="266" r:id="rId19"/>
    <p:sldId id="290" r:id="rId20"/>
    <p:sldId id="291" r:id="rId21"/>
    <p:sldId id="292" r:id="rId22"/>
    <p:sldId id="293" r:id="rId23"/>
    <p:sldId id="294" r:id="rId24"/>
    <p:sldId id="295" r:id="rId25"/>
    <p:sldId id="296" r:id="rId26"/>
    <p:sldId id="265" r:id="rId27"/>
    <p:sldId id="277" r:id="rId28"/>
    <p:sldId id="279" r:id="rId29"/>
    <p:sldId id="280" r:id="rId30"/>
    <p:sldId id="268" r:id="rId31"/>
    <p:sldId id="278" r:id="rId32"/>
    <p:sldId id="283" r:id="rId33"/>
    <p:sldId id="269" r:id="rId34"/>
    <p:sldId id="270" r:id="rId35"/>
    <p:sldId id="271" r:id="rId36"/>
    <p:sldId id="281" r:id="rId37"/>
    <p:sldId id="282" r:id="rId38"/>
  </p:sldIdLst>
  <p:sldSz cx="9144000" cy="5143500" type="screen16x9"/>
  <p:notesSz cx="6858000" cy="9144000"/>
  <p:embeddedFontLst>
    <p:embeddedFont>
      <p:font typeface="Average" panose="020B0604020202020204" charset="0"/>
      <p:regular r:id="rId40"/>
    </p:embeddedFont>
    <p:embeddedFont>
      <p:font typeface="Bree Serif" panose="020B0604020202020204" charset="0"/>
      <p:regular r:id="rId41"/>
    </p:embeddedFont>
    <p:embeddedFont>
      <p:font typeface="Calibri" panose="020F0502020204030204" pitchFamily="34" charset="0"/>
      <p:regular r:id="rId42"/>
      <p:bold r:id="rId43"/>
      <p:italic r:id="rId44"/>
      <p:boldItalic r:id="rId45"/>
    </p:embeddedFont>
    <p:embeddedFont>
      <p:font typeface="Oswald" panose="020B0604020202020204" charset="0"/>
      <p:regular r:id="rId46"/>
      <p:bold r:id="rId47"/>
    </p:embeddedFont>
    <p:embeddedFont>
      <p:font typeface="Roboto Mon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2" roundtripDataSignature="AMtx7mhrN0VZjpMeXmHQaTxH0fmdJEZ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19" autoAdjust="0"/>
  </p:normalViewPr>
  <p:slideViewPr>
    <p:cSldViewPr snapToGrid="0">
      <p:cViewPr varScale="1">
        <p:scale>
          <a:sx n="89" d="100"/>
          <a:sy n="89" d="100"/>
        </p:scale>
        <p:origin x="121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f00c33e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f00c33e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d7f317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3d7f3170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chemeClr val="bg1">
                    <a:lumMod val="50000"/>
                  </a:schemeClr>
                </a:solidFill>
                <a:latin typeface="Open Sans"/>
              </a:rPr>
              <a:t>People seem to be more likely to write a review for a positive experience than a negative one.</a:t>
            </a:r>
            <a:endParaRPr lang="en-US" dirty="0">
              <a:solidFill>
                <a:schemeClr val="bg1">
                  <a:lumMod val="50000"/>
                </a:schemeClr>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a:xfrm>
            <a:off x="129396" y="793630"/>
            <a:ext cx="8702904" cy="3775245"/>
          </a:xfrm>
        </p:spPr>
        <p:txBody>
          <a:bodyPr/>
          <a:lstStyle/>
          <a:p>
            <a:pPr>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4725"/>
            <a:ext cx="4356222" cy="283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4343319" y="1994806"/>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Tree>
    <p:extLst>
      <p:ext uri="{BB962C8B-B14F-4D97-AF65-F5344CB8AC3E}">
        <p14:creationId xmlns:p14="http://schemas.microsoft.com/office/powerpoint/2010/main" val="242353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93445" y="195085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Clr>
                <a:schemeClr val="lt1"/>
              </a:buClr>
              <a:buSzPts val="1800"/>
              <a:buFont typeface="Average"/>
              <a:buChar char="▪"/>
            </a:pPr>
            <a:r>
              <a:rPr lang="en-US" dirty="0">
                <a:solidFill>
                  <a:srgbClr val="000000"/>
                </a:solidFill>
                <a:latin typeface="Arial"/>
                <a:sym typeface="Average"/>
              </a:rPr>
              <a:t>Standardize account age by years</a:t>
            </a:r>
          </a:p>
          <a:p>
            <a:pPr marL="285750" indent="-285750">
              <a:lnSpc>
                <a:spcPct val="150000"/>
              </a:lnSpc>
              <a:buClr>
                <a:schemeClr val="lt1"/>
              </a:buClr>
              <a:buSzPts val="1800"/>
              <a:buFont typeface="Average"/>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285750" indent="-285750">
              <a:buClr>
                <a:srgbClr val="000000"/>
              </a:buClr>
              <a:buFont typeface="Wingdings" panose="05000000000000000000" pitchFamily="2" charset="2"/>
              <a:buChar char="§"/>
            </a:pPr>
            <a:r>
              <a:rPr lang="en-US" sz="1400" dirty="0" err="1">
                <a:solidFill>
                  <a:srgbClr val="000000"/>
                </a:solidFill>
                <a:latin typeface="Arial"/>
                <a:cs typeface="Arial"/>
                <a:sym typeface="Arial"/>
              </a:rPr>
              <a:t>Extacted</a:t>
            </a:r>
            <a:r>
              <a:rPr lang="en-US" sz="1400" dirty="0">
                <a:solidFill>
                  <a:srgbClr val="000000"/>
                </a:solidFill>
                <a:latin typeface="Arial"/>
                <a:cs typeface="Arial"/>
                <a:sym typeface="Arial"/>
              </a:rPr>
              <a:t> sentiments from the review text by using stop words and </a:t>
            </a:r>
            <a:r>
              <a:rPr lang="en-US" sz="1400" dirty="0" err="1">
                <a:solidFill>
                  <a:srgbClr val="000000"/>
                </a:solidFill>
                <a:latin typeface="Arial"/>
                <a:cs typeface="Arial"/>
                <a:sym typeface="Arial"/>
              </a:rPr>
              <a:t>nltk</a:t>
            </a:r>
            <a:r>
              <a:rPr lang="en-US" sz="1400" dirty="0">
                <a:solidFill>
                  <a:srgbClr val="000000"/>
                </a:solidFill>
                <a:latin typeface="Arial"/>
                <a:cs typeface="Arial"/>
                <a:sym typeface="Arial"/>
              </a:rPr>
              <a:t> libraries.</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u="sng" dirty="0">
                <a:solidFill>
                  <a:srgbClr val="000000"/>
                </a:solidFill>
                <a:latin typeface="Arial"/>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highlight>
                  <a:srgbClr val="FF0000"/>
                </a:highlight>
              </a:rPr>
              <a:t>Exploratory Data Analysis</a:t>
            </a:r>
            <a:endParaRPr dirty="0">
              <a:solidFill>
                <a:srgbClr val="000000"/>
              </a:solidFill>
              <a:highlight>
                <a:srgbClr val="FF0000"/>
              </a:highlight>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7559401" cy="3118089"/>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highlight>
                  <a:srgbClr val="FF0000"/>
                </a:highlight>
              </a:rPr>
              <a:t>Exploratory Data Analysis</a:t>
            </a:r>
            <a:endParaRPr dirty="0">
              <a:highlight>
                <a:srgbClr val="FF0000"/>
              </a:highlight>
            </a:endParaRPr>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4575900"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rage"/>
                <a:ea typeface="Average"/>
                <a:cs typeface="Average"/>
                <a:sym typeface="Average"/>
              </a:rPr>
              <a:t>TOP 10 MOST RATED RESTAURANTS IN ILLINOIS</a:t>
            </a: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8A1E8-D348-1D49-BA75-ADD1B82BDBAA}"/>
              </a:ext>
            </a:extLst>
          </p:cNvPr>
          <p:cNvPicPr>
            <a:picLocks noChangeAspect="1"/>
          </p:cNvPicPr>
          <p:nvPr/>
        </p:nvPicPr>
        <p:blipFill>
          <a:blip r:embed="rId2"/>
          <a:stretch>
            <a:fillRect/>
          </a:stretch>
        </p:blipFill>
        <p:spPr>
          <a:xfrm>
            <a:off x="420624" y="1531690"/>
            <a:ext cx="5065776" cy="3120756"/>
          </a:xfrm>
          <a:prstGeom prst="rect">
            <a:avLst/>
          </a:prstGeom>
        </p:spPr>
      </p:pic>
      <p:sp>
        <p:nvSpPr>
          <p:cNvPr id="2" name="Title 1">
            <a:extLst>
              <a:ext uri="{FF2B5EF4-FFF2-40B4-BE49-F238E27FC236}">
                <a16:creationId xmlns:a16="http://schemas.microsoft.com/office/drawing/2014/main" id="{E1B9BD47-2709-2E4F-BFCA-D7682F12392F}"/>
              </a:ext>
            </a:extLst>
          </p:cNvPr>
          <p:cNvSpPr>
            <a:spLocks noGrp="1"/>
          </p:cNvSpPr>
          <p:nvPr>
            <p:ph type="title"/>
          </p:nvPr>
        </p:nvSpPr>
        <p:spPr>
          <a:xfrm>
            <a:off x="82474" y="98238"/>
            <a:ext cx="4745557" cy="572700"/>
          </a:xfrm>
        </p:spPr>
        <p:txBody>
          <a:bodyPr/>
          <a:lstStyle/>
          <a:p>
            <a:r>
              <a:rPr lang="en-US" dirty="0">
                <a:solidFill>
                  <a:srgbClr val="000000"/>
                </a:solidFill>
                <a:highlight>
                  <a:srgbClr val="FF0000"/>
                </a:highlight>
              </a:rPr>
              <a:t>Exploratory Data Analysis</a:t>
            </a:r>
            <a:endParaRPr lang="en-US" dirty="0"/>
          </a:p>
        </p:txBody>
      </p:sp>
      <p:sp>
        <p:nvSpPr>
          <p:cNvPr id="5" name="TextBox 4">
            <a:extLst>
              <a:ext uri="{FF2B5EF4-FFF2-40B4-BE49-F238E27FC236}">
                <a16:creationId xmlns:a16="http://schemas.microsoft.com/office/drawing/2014/main" id="{82568EEB-63F6-9F44-B665-897FF6A674E1}"/>
              </a:ext>
            </a:extLst>
          </p:cNvPr>
          <p:cNvSpPr txBox="1"/>
          <p:nvPr/>
        </p:nvSpPr>
        <p:spPr>
          <a:xfrm>
            <a:off x="941832" y="1115568"/>
            <a:ext cx="5275909" cy="954107"/>
          </a:xfrm>
          <a:prstGeom prst="rect">
            <a:avLst/>
          </a:prstGeom>
          <a:noFill/>
        </p:spPr>
        <p:txBody>
          <a:bodyPr wrap="square" rtlCol="0">
            <a:spAutoFit/>
          </a:bodyPr>
          <a:lstStyle/>
          <a:p>
            <a:r>
              <a:rPr lang="en-US" b="1" dirty="0">
                <a:latin typeface="Average" panose="020B0604020202020204" charset="0"/>
              </a:rPr>
              <a:t>HISTOGRAM OF REVIEW COUNTS FOR ILLINOIS USERS</a:t>
            </a:r>
            <a:endParaRPr lang="en-US" dirty="0"/>
          </a:p>
          <a:p>
            <a:br>
              <a:rPr lang="en-US" dirty="0"/>
            </a:br>
            <a:endParaRPr lang="en-US" dirty="0"/>
          </a:p>
          <a:p>
            <a:endParaRPr lang="en-US" dirty="0"/>
          </a:p>
        </p:txBody>
      </p:sp>
    </p:spTree>
    <p:extLst>
      <p:ext uri="{BB962C8B-B14F-4D97-AF65-F5344CB8AC3E}">
        <p14:creationId xmlns:p14="http://schemas.microsoft.com/office/powerpoint/2010/main" val="1559193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solidFill>
                  <a:srgbClr val="000000"/>
                </a:solidFill>
                <a:latin typeface="Bree Serif"/>
                <a:ea typeface="Bree Serif"/>
                <a:cs typeface="Bree Serif"/>
                <a:sym typeface="Bree Serif"/>
              </a:rPr>
              <a:t>Agenda</a:t>
            </a:r>
            <a:endParaRPr sz="300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Average" panose="020B0604020202020204" charset="0"/>
              </a:rPr>
              <a:t>DISTRIBUTION OF REVIEW COUNTS FOR FIRST 22 VALUES</a:t>
            </a:r>
            <a:endParaRPr lang="en-US" dirty="0"/>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F7B-ABAA-D94D-8971-608E4F9124A1}"/>
              </a:ext>
            </a:extLst>
          </p:cNvPr>
          <p:cNvSpPr>
            <a:spLocks noGrp="1"/>
          </p:cNvSpPr>
          <p:nvPr>
            <p:ph type="title"/>
          </p:nvPr>
        </p:nvSpPr>
        <p:spPr>
          <a:xfrm>
            <a:off x="82474" y="98238"/>
            <a:ext cx="5157038"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EFAC655E-04AC-A144-ACAA-CBF9A389801E}"/>
              </a:ext>
            </a:extLst>
          </p:cNvPr>
          <p:cNvPicPr>
            <a:picLocks noChangeAspect="1"/>
          </p:cNvPicPr>
          <p:nvPr/>
        </p:nvPicPr>
        <p:blipFill>
          <a:blip r:embed="rId2"/>
          <a:stretch>
            <a:fillRect/>
          </a:stretch>
        </p:blipFill>
        <p:spPr>
          <a:xfrm>
            <a:off x="222698" y="1601470"/>
            <a:ext cx="4626356" cy="3019306"/>
          </a:xfrm>
          <a:prstGeom prst="rect">
            <a:avLst/>
          </a:prstGeom>
        </p:spPr>
      </p:pic>
      <p:sp>
        <p:nvSpPr>
          <p:cNvPr id="5" name="TextBox 4">
            <a:extLst>
              <a:ext uri="{FF2B5EF4-FFF2-40B4-BE49-F238E27FC236}">
                <a16:creationId xmlns:a16="http://schemas.microsoft.com/office/drawing/2014/main" id="{C7F2D469-B862-664F-989E-04BA819D2E6A}"/>
              </a:ext>
            </a:extLst>
          </p:cNvPr>
          <p:cNvSpPr txBox="1"/>
          <p:nvPr/>
        </p:nvSpPr>
        <p:spPr>
          <a:xfrm>
            <a:off x="594360" y="1033272"/>
            <a:ext cx="5678501" cy="738664"/>
          </a:xfrm>
          <a:prstGeom prst="rect">
            <a:avLst/>
          </a:prstGeom>
          <a:noFill/>
        </p:spPr>
        <p:txBody>
          <a:bodyPr wrap="square" rtlCol="0">
            <a:spAutoFit/>
          </a:bodyPr>
          <a:lstStyle/>
          <a:p>
            <a:r>
              <a:rPr lang="en-US" b="1" dirty="0">
                <a:latin typeface="Average" panose="020B0604020202020204" charset="0"/>
              </a:rPr>
              <a:t>DISTRIBUTION OF USEFUL REVIEWS FOR USERS IN ILLINOIS</a:t>
            </a:r>
            <a:endParaRPr lang="en-US" dirty="0"/>
          </a:p>
          <a:p>
            <a:endParaRPr lang="en-US" dirty="0"/>
          </a:p>
          <a:p>
            <a:endParaRPr lang="en-US" dirty="0"/>
          </a:p>
        </p:txBody>
      </p:sp>
    </p:spTree>
    <p:extLst>
      <p:ext uri="{BB962C8B-B14F-4D97-AF65-F5344CB8AC3E}">
        <p14:creationId xmlns:p14="http://schemas.microsoft.com/office/powerpoint/2010/main" val="2622778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89AD-C771-F549-BD74-328C72A20DAB}"/>
              </a:ext>
            </a:extLst>
          </p:cNvPr>
          <p:cNvSpPr>
            <a:spLocks noGrp="1"/>
          </p:cNvSpPr>
          <p:nvPr>
            <p:ph type="title"/>
          </p:nvPr>
        </p:nvSpPr>
        <p:spPr>
          <a:xfrm>
            <a:off x="82474" y="98238"/>
            <a:ext cx="5029021"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5136C0C-4EA8-5549-9D85-96E08833087C}"/>
              </a:ext>
            </a:extLst>
          </p:cNvPr>
          <p:cNvPicPr>
            <a:picLocks noChangeAspect="1"/>
          </p:cNvPicPr>
          <p:nvPr/>
        </p:nvPicPr>
        <p:blipFill>
          <a:blip r:embed="rId2"/>
          <a:stretch>
            <a:fillRect/>
          </a:stretch>
        </p:blipFill>
        <p:spPr>
          <a:xfrm>
            <a:off x="283022" y="1784350"/>
            <a:ext cx="4177218" cy="2815082"/>
          </a:xfrm>
          <a:prstGeom prst="rect">
            <a:avLst/>
          </a:prstGeom>
        </p:spPr>
      </p:pic>
      <p:sp>
        <p:nvSpPr>
          <p:cNvPr id="5" name="TextBox 4">
            <a:extLst>
              <a:ext uri="{FF2B5EF4-FFF2-40B4-BE49-F238E27FC236}">
                <a16:creationId xmlns:a16="http://schemas.microsoft.com/office/drawing/2014/main" id="{E6630A47-5745-794B-9492-9E8519AA0214}"/>
              </a:ext>
            </a:extLst>
          </p:cNvPr>
          <p:cNvSpPr txBox="1"/>
          <p:nvPr/>
        </p:nvSpPr>
        <p:spPr>
          <a:xfrm>
            <a:off x="283022" y="1143000"/>
            <a:ext cx="6062991" cy="738664"/>
          </a:xfrm>
          <a:prstGeom prst="rect">
            <a:avLst/>
          </a:prstGeom>
          <a:noFill/>
        </p:spPr>
        <p:txBody>
          <a:bodyPr wrap="square" rtlCol="0">
            <a:spAutoFit/>
          </a:bodyPr>
          <a:lstStyle/>
          <a:p>
            <a:r>
              <a:rPr lang="en-US" b="1" dirty="0">
                <a:latin typeface="Average" panose="020B0604020202020204" charset="0"/>
              </a:rPr>
              <a:t>DISTRIBUTION OF USEFUL REVIEW COUNTS FOR FIRST 17 VALUES</a:t>
            </a:r>
            <a:endParaRPr lang="en-US" dirty="0"/>
          </a:p>
          <a:p>
            <a:endParaRPr lang="en-US" dirty="0"/>
          </a:p>
          <a:p>
            <a:endParaRPr lang="en-US" dirty="0"/>
          </a:p>
        </p:txBody>
      </p:sp>
    </p:spTree>
    <p:extLst>
      <p:ext uri="{BB962C8B-B14F-4D97-AF65-F5344CB8AC3E}">
        <p14:creationId xmlns:p14="http://schemas.microsoft.com/office/powerpoint/2010/main" val="3798361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BCE74-4A90-0242-BFCE-677D325E97A3}"/>
              </a:ext>
            </a:extLst>
          </p:cNvPr>
          <p:cNvSpPr>
            <a:spLocks noGrp="1"/>
          </p:cNvSpPr>
          <p:nvPr>
            <p:ph type="title"/>
          </p:nvPr>
        </p:nvSpPr>
        <p:spPr>
          <a:xfrm>
            <a:off x="82474" y="98238"/>
            <a:ext cx="5047309"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A4A5A06F-00A6-7B49-8424-12E69AC86838}"/>
              </a:ext>
            </a:extLst>
          </p:cNvPr>
          <p:cNvPicPr>
            <a:picLocks noChangeAspect="1"/>
          </p:cNvPicPr>
          <p:nvPr/>
        </p:nvPicPr>
        <p:blipFill>
          <a:blip r:embed="rId2"/>
          <a:stretch>
            <a:fillRect/>
          </a:stretch>
        </p:blipFill>
        <p:spPr>
          <a:xfrm>
            <a:off x="503456" y="1294242"/>
            <a:ext cx="6465824" cy="3849258"/>
          </a:xfrm>
          <a:prstGeom prst="rect">
            <a:avLst/>
          </a:prstGeom>
        </p:spPr>
      </p:pic>
      <p:sp>
        <p:nvSpPr>
          <p:cNvPr id="5" name="TextBox 4">
            <a:extLst>
              <a:ext uri="{FF2B5EF4-FFF2-40B4-BE49-F238E27FC236}">
                <a16:creationId xmlns:a16="http://schemas.microsoft.com/office/drawing/2014/main" id="{CE27A217-8D19-3648-A878-D9FE29970F62}"/>
              </a:ext>
            </a:extLst>
          </p:cNvPr>
          <p:cNvSpPr txBox="1"/>
          <p:nvPr/>
        </p:nvSpPr>
        <p:spPr>
          <a:xfrm>
            <a:off x="859536" y="923544"/>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96636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highlight>
                  <a:srgbClr val="FF0000"/>
                </a:highlight>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2"/>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347472" y="1801368"/>
            <a:ext cx="3538728" cy="2031325"/>
          </a:xfrm>
          <a:prstGeom prst="rect">
            <a:avLst/>
          </a:prstGeom>
          <a:noFill/>
        </p:spPr>
        <p:txBody>
          <a:bodyPr wrap="square" rtlCol="0">
            <a:spAutoFit/>
          </a:bodyPr>
          <a:lstStyle/>
          <a:p>
            <a:r>
              <a:rPr lang="en-US" b="1" dirty="0"/>
              <a:t>SUMMARY OF USER DATA FOR REVIEW COUNT AND USEFUL REVIEWS</a:t>
            </a:r>
          </a:p>
          <a:p>
            <a:endParaRPr lang="en-US" b="1" dirty="0"/>
          </a:p>
          <a:p>
            <a:r>
              <a:rPr lang="en-US" dirty="0"/>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Exploratory Data Analysis</a:t>
            </a:r>
            <a:endParaRPr>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businesses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4620"/>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311700" y="3593657"/>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dataset consists of variety of different businesses indicated by the column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966662" y="1163578"/>
            <a:ext cx="1056739" cy="105469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966662" y="2969263"/>
            <a:ext cx="1126244" cy="1054693"/>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121219" y="1388044"/>
            <a:ext cx="6601453" cy="82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800" dirty="0">
                <a:solidFill>
                  <a:schemeClr val="bg1"/>
                </a:solidFill>
                <a:latin typeface="Arial"/>
              </a:rPr>
              <a:t> A Recommend</a:t>
            </a:r>
            <a:r>
              <a:rPr lang="en-US" sz="1800" dirty="0">
                <a:solidFill>
                  <a:schemeClr val="bg1"/>
                </a:solidFill>
              </a:rPr>
              <a:t>ation</a:t>
            </a:r>
            <a:r>
              <a:rPr lang="en-US" sz="1800" dirty="0">
                <a:solidFill>
                  <a:schemeClr val="bg1"/>
                </a:solidFill>
                <a:latin typeface="Arial"/>
              </a:rPr>
              <a:t> System refers to a system that can predict the future preference of a set of items for a user</a:t>
            </a:r>
          </a:p>
          <a:p>
            <a:pPr marL="0" lvl="0" indent="0" algn="just"/>
            <a:r>
              <a:rPr lang="en-US" dirty="0"/>
              <a:t>restaurant </a:t>
            </a:r>
            <a:r>
              <a:rPr lang="en-US" dirty="0" err="1"/>
              <a:t>functions.</a:t>
            </a:r>
            <a:r>
              <a:rPr lang="en-US" sz="1800" dirty="0" err="1"/>
              <a:t>zz</a:t>
            </a:r>
            <a:endParaRPr lang="en-US" sz="1800" dirty="0"/>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155971" y="2711950"/>
            <a:ext cx="6699270" cy="15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800" dirty="0">
                <a:solidFill>
                  <a:schemeClr val="bg1"/>
                </a:solidFill>
              </a:rPr>
              <a:t>Following are the models which we used:-</a:t>
            </a:r>
          </a:p>
          <a:p>
            <a:pPr marL="285750" indent="-285750">
              <a:buClr>
                <a:schemeClr val="bg1"/>
              </a:buClr>
              <a:buFont typeface="Wingdings" pitchFamily="2" charset="2"/>
              <a:buChar char="§"/>
            </a:pPr>
            <a:r>
              <a:rPr lang="en-US" sz="1800" dirty="0">
                <a:solidFill>
                  <a:schemeClr val="bg1"/>
                </a:solidFill>
              </a:rPr>
              <a:t>Singular Value Decomposition (SVD)</a:t>
            </a:r>
          </a:p>
          <a:p>
            <a:pPr marL="285750" indent="-285750">
              <a:buClr>
                <a:schemeClr val="bg1"/>
              </a:buClr>
              <a:buFont typeface="Wingdings" pitchFamily="2" charset="2"/>
              <a:buChar char="§"/>
            </a:pPr>
            <a:r>
              <a:rPr lang="en-US" sz="1800" dirty="0">
                <a:solidFill>
                  <a:schemeClr val="bg1"/>
                </a:solidFill>
              </a:rPr>
              <a:t>Approximate Nearest Neighbors</a:t>
            </a:r>
          </a:p>
          <a:p>
            <a:pPr marL="285750" indent="-285750">
              <a:buClr>
                <a:schemeClr val="bg1"/>
              </a:buClr>
              <a:buFont typeface="Wingdings" pitchFamily="2" charset="2"/>
              <a:buChar char="§"/>
            </a:pPr>
            <a:r>
              <a:rPr lang="en-US" sz="1800" dirty="0">
                <a:solidFill>
                  <a:schemeClr val="bg1"/>
                </a:solidFill>
              </a:rPr>
              <a:t>Collaborative Filtering</a:t>
            </a:r>
          </a:p>
          <a:p>
            <a:pPr marL="285750" indent="-285750">
              <a:buClr>
                <a:schemeClr val="bg1"/>
              </a:buClr>
              <a:buFont typeface="Wingdings" pitchFamily="2" charset="2"/>
              <a:buChar char="§"/>
            </a:pPr>
            <a:r>
              <a:rPr lang="en-US" sz="1800" dirty="0">
                <a:solidFill>
                  <a:schemeClr val="bg1"/>
                </a:solidFill>
              </a:rPr>
              <a:t>Hybrid Matrix Factorization</a:t>
            </a:r>
          </a:p>
          <a:p>
            <a:pPr marL="0" lvl="0" indent="0" algn="just">
              <a:buSzPts val="1600"/>
            </a:pPr>
            <a:endParaRPr lang="en-US" sz="1800" dirty="0"/>
          </a:p>
          <a:p>
            <a:pPr marL="0" lvl="0" indent="0"/>
            <a:endParaRPr lang="en-US" sz="1800" dirty="0">
              <a:solidFill>
                <a:srgbClr val="383838"/>
              </a:solidFill>
            </a:endParaRPr>
          </a:p>
          <a:p>
            <a:pPr marL="0" lvl="0" indent="0"/>
            <a:endParaRPr lang="en-US" sz="1800" dirty="0">
              <a:solidFill>
                <a:srgbClr val="38383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spTree>
    <p:extLst>
      <p:ext uri="{BB962C8B-B14F-4D97-AF65-F5344CB8AC3E}">
        <p14:creationId xmlns:p14="http://schemas.microsoft.com/office/powerpoint/2010/main" val="1721373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485782148"/>
              </p:ext>
            </p:extLst>
          </p:nvPr>
        </p:nvGraphicFramePr>
        <p:xfrm>
          <a:off x="7116792" y="2025625"/>
          <a:ext cx="1765361" cy="773972"/>
        </p:xfrm>
        <a:graphic>
          <a:graphicData uri="http://schemas.openxmlformats.org/drawingml/2006/table">
            <a:tbl>
              <a:tblPr/>
              <a:tblGrid>
                <a:gridCol w="600871">
                  <a:extLst>
                    <a:ext uri="{9D8B030D-6E8A-4147-A177-3AD203B41FA5}">
                      <a16:colId xmlns:a16="http://schemas.microsoft.com/office/drawing/2014/main" val="3643621973"/>
                    </a:ext>
                  </a:extLst>
                </a:gridCol>
                <a:gridCol w="524289">
                  <a:extLst>
                    <a:ext uri="{9D8B030D-6E8A-4147-A177-3AD203B41FA5}">
                      <a16:colId xmlns:a16="http://schemas.microsoft.com/office/drawing/2014/main" val="744457014"/>
                    </a:ext>
                  </a:extLst>
                </a:gridCol>
                <a:gridCol w="640201">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0.119</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0.880</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0.056</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cold-start or sparse interaction data scenarios.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spTree>
    <p:extLst>
      <p:ext uri="{BB962C8B-B14F-4D97-AF65-F5344CB8AC3E}">
        <p14:creationId xmlns:p14="http://schemas.microsoft.com/office/powerpoint/2010/main" val="170490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Problem &amp; Vision</a:t>
            </a:r>
            <a:endParaRPr/>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3" y="76746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KNN:-</a:t>
            </a:r>
          </a:p>
          <a:p>
            <a:pPr marL="0" lvl="0" indent="0" algn="l" rtl="0">
              <a:spcBef>
                <a:spcPts val="0"/>
              </a:spcBef>
              <a:spcAft>
                <a:spcPts val="0"/>
              </a:spcAft>
              <a:buNone/>
            </a:pPr>
            <a:endParaRPr b="1"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a:t>
            </a:r>
            <a:r>
              <a:rPr lang="en-US">
                <a:solidFill>
                  <a:schemeClr val="bg1"/>
                </a:solidFill>
                <a:latin typeface="+mn-lt"/>
              </a:rPr>
              <a:t>restaurants.</a:t>
            </a:r>
            <a:endParaRPr lang="en-US" dirty="0">
              <a:solidFill>
                <a:schemeClr val="bg1"/>
              </a:solidFill>
              <a:latin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Model</a:t>
            </a:r>
            <a:endParaRPr>
              <a:solidFill>
                <a:srgbClr val="000000"/>
              </a:solidFill>
            </a:endParaRPr>
          </a:p>
          <a:p>
            <a:pPr marL="0" lvl="0" indent="0" algn="l" rtl="0">
              <a:spcBef>
                <a:spcPts val="0"/>
              </a:spcBef>
              <a:spcAft>
                <a:spcPts val="0"/>
              </a:spcAft>
              <a:buNone/>
            </a:pPr>
            <a:endParaRPr/>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a:p>
            <a:pPr marL="0" lvl="0" indent="0" algn="l" rtl="0">
              <a:spcBef>
                <a:spcPts val="0"/>
              </a:spcBef>
              <a:spcAft>
                <a:spcPts val="0"/>
              </a:spcAft>
              <a:buNone/>
            </a:pPr>
            <a:endParaRPr/>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3f00c33ef_0_27"/>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p:txBody>
      </p:sp>
      <p:sp>
        <p:nvSpPr>
          <p:cNvPr id="174" name="Google Shape;174;g83f00c33ef_0_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83d7f3170d_0_10"/>
          <p:cNvSpPr txBox="1">
            <a:spLocks noGrp="1"/>
          </p:cNvSpPr>
          <p:nvPr>
            <p:ph type="title"/>
          </p:nvPr>
        </p:nvSpPr>
        <p:spPr>
          <a:xfrm>
            <a:off x="64388" y="1925"/>
            <a:ext cx="6436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Project Goal</a:t>
            </a:r>
            <a:endParaRPr dirty="0">
              <a:solidFill>
                <a:srgbClr val="000000"/>
              </a:solidFill>
            </a:endParaRPr>
          </a:p>
        </p:txBody>
      </p:sp>
      <p:pic>
        <p:nvPicPr>
          <p:cNvPr id="82" name="Google Shape;82;g83d7f3170d_0_10" descr="Related image"/>
          <p:cNvPicPr preferRelativeResize="0"/>
          <p:nvPr/>
        </p:nvPicPr>
        <p:blipFill rotWithShape="1">
          <a:blip r:embed="rId3">
            <a:alphaModFix/>
          </a:blip>
          <a:srcRect/>
          <a:stretch/>
        </p:blipFill>
        <p:spPr>
          <a:xfrm>
            <a:off x="6500888" y="965858"/>
            <a:ext cx="2274200" cy="3820451"/>
          </a:xfrm>
          <a:prstGeom prst="rect">
            <a:avLst/>
          </a:prstGeom>
          <a:noFill/>
          <a:ln>
            <a:noFill/>
          </a:ln>
        </p:spPr>
      </p:pic>
      <p:sp>
        <p:nvSpPr>
          <p:cNvPr id="2" name="Text Placeholder 1">
            <a:extLst>
              <a:ext uri="{FF2B5EF4-FFF2-40B4-BE49-F238E27FC236}">
                <a16:creationId xmlns:a16="http://schemas.microsoft.com/office/drawing/2014/main" id="{C2E02E42-7C2A-49CE-BB08-9FE99A5CED20}"/>
              </a:ext>
            </a:extLst>
          </p:cNvPr>
          <p:cNvSpPr>
            <a:spLocks noGrp="1"/>
          </p:cNvSpPr>
          <p:nvPr>
            <p:ph type="body" idx="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Datasets</a:t>
            </a:r>
            <a:endParaRPr>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Yelp Business dataset is majorly spread across Northern America.</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Business</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2024</TotalTime>
  <Words>1877</Words>
  <Application>Microsoft Office PowerPoint</Application>
  <PresentationFormat>On-screen Show (16:9)</PresentationFormat>
  <Paragraphs>241</Paragraphs>
  <Slides>37</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Oswald</vt:lpstr>
      <vt:lpstr>Noto Sans Symbols</vt:lpstr>
      <vt:lpstr>Arial</vt:lpstr>
      <vt:lpstr>Open Sans</vt:lpstr>
      <vt:lpstr>Calibri</vt:lpstr>
      <vt:lpstr>Bree Serif</vt:lpstr>
      <vt:lpstr>Wingdings</vt:lpstr>
      <vt:lpstr>Roboto Mono</vt:lpstr>
      <vt:lpstr>Average</vt:lpstr>
      <vt:lpstr>Slate</vt:lpstr>
      <vt:lpstr>Restaurant Recommendation Using Yelp Reviews</vt:lpstr>
      <vt:lpstr>Agenda</vt:lpstr>
      <vt:lpstr>Problem &amp; Vision</vt:lpstr>
      <vt:lpstr>Project Goal</vt:lpstr>
      <vt:lpstr>Datasets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Data Cleaning</vt:lpstr>
      <vt:lpstr>Data Cleaning </vt:lpstr>
      <vt:lpstr>Data Preparation</vt:lpstr>
      <vt:lpstr>Data Preparation</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Models </vt:lpstr>
      <vt:lpstr>Models </vt:lpstr>
      <vt:lpstr>Models</vt:lpstr>
      <vt:lpstr>Models </vt:lpstr>
      <vt:lpstr>Models </vt:lpstr>
      <vt:lpstr>Model </vt:lpstr>
      <vt:lpstr>Results </vt:lpstr>
      <vt:lpstr>Results</vt:lpstr>
      <vt:lpstr>Lessons Learned</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93</cp:revision>
  <dcterms:modified xsi:type="dcterms:W3CDTF">2020-04-25T07:30:07Z</dcterms:modified>
</cp:coreProperties>
</file>